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  <p:sldMasterId id="2147483681" r:id="rId2"/>
    <p:sldMasterId id="2147483700" r:id="rId3"/>
  </p:sldMasterIdLst>
  <p:sldIdLst>
    <p:sldId id="267" r:id="rId4"/>
    <p:sldId id="268" r:id="rId5"/>
    <p:sldId id="860" r:id="rId6"/>
    <p:sldId id="264" r:id="rId7"/>
    <p:sldId id="857" r:id="rId8"/>
    <p:sldId id="859" r:id="rId9"/>
    <p:sldId id="858" r:id="rId10"/>
    <p:sldId id="851" r:id="rId11"/>
    <p:sldId id="861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&#3648;&#3623;&#3636;&#3619;&#3660;&#3585;&#3610;&#3640;&#3658;&#3585;1" TargetMode="Externa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5" Type="http://schemas.microsoft.com/office/2011/relationships/chartStyle" Target="style2.xml"/><Relationship Id="rId4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919919652036601E-2"/>
          <c:y val="0.10024828420777779"/>
          <c:w val="0.77005509009791195"/>
          <c:h val="0.576571692680825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RDU ขั้น1(%)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6BEF-46FA-9C4A-0152F829F2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Sheet1!$B$4:$B$11</c:f>
              <c:strCache>
                <c:ptCount val="8"/>
                <c:pt idx="0">
                  <c:v>นครพนม (12)</c:v>
                </c:pt>
                <c:pt idx="1">
                  <c:v>หนองคาย (9)</c:v>
                </c:pt>
                <c:pt idx="2">
                  <c:v>หนองบัวลำภู (6)</c:v>
                </c:pt>
                <c:pt idx="3">
                  <c:v>สกลนคร (18)</c:v>
                </c:pt>
                <c:pt idx="4">
                  <c:v>บึงกาฬ (8)</c:v>
                </c:pt>
                <c:pt idx="5">
                  <c:v>อุดรธานี (21)</c:v>
                </c:pt>
                <c:pt idx="6">
                  <c:v>เลย (14)</c:v>
                </c:pt>
                <c:pt idx="7">
                  <c:v>เฉลี่ยเขต8 (88)</c:v>
                </c:pt>
              </c:strCache>
            </c:strRef>
          </c:cat>
          <c:val>
            <c:numRef>
              <c:f>Sheet1!$C$4:$C$11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EF-46FA-9C4A-0152F829F258}"/>
            </c:ext>
          </c:extLst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RDU ขั้น2(%)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6BEF-46FA-9C4A-0152F829F2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Sheet1!$B$4:$B$11</c:f>
              <c:strCache>
                <c:ptCount val="8"/>
                <c:pt idx="0">
                  <c:v>นครพนม (12)</c:v>
                </c:pt>
                <c:pt idx="1">
                  <c:v>หนองคาย (9)</c:v>
                </c:pt>
                <c:pt idx="2">
                  <c:v>หนองบัวลำภู (6)</c:v>
                </c:pt>
                <c:pt idx="3">
                  <c:v>สกลนคร (18)</c:v>
                </c:pt>
                <c:pt idx="4">
                  <c:v>บึงกาฬ (8)</c:v>
                </c:pt>
                <c:pt idx="5">
                  <c:v>อุดรธานี (21)</c:v>
                </c:pt>
                <c:pt idx="6">
                  <c:v>เลย (14)</c:v>
                </c:pt>
                <c:pt idx="7">
                  <c:v>เฉลี่ยเขต8 (88)</c:v>
                </c:pt>
              </c:strCache>
            </c:strRef>
          </c:cat>
          <c:val>
            <c:numRef>
              <c:f>Sheet1!$D$4:$D$11</c:f>
              <c:numCache>
                <c:formatCode>General</c:formatCode>
                <c:ptCount val="8"/>
                <c:pt idx="0">
                  <c:v>66.7</c:v>
                </c:pt>
                <c:pt idx="1">
                  <c:v>55.6</c:v>
                </c:pt>
                <c:pt idx="2">
                  <c:v>50</c:v>
                </c:pt>
                <c:pt idx="3">
                  <c:v>38.9</c:v>
                </c:pt>
                <c:pt idx="4">
                  <c:v>37.5</c:v>
                </c:pt>
                <c:pt idx="5">
                  <c:v>19</c:v>
                </c:pt>
                <c:pt idx="6">
                  <c:v>7.1</c:v>
                </c:pt>
                <c:pt idx="7">
                  <c:v>31.8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BEF-46FA-9C4A-0152F829F258}"/>
            </c:ext>
          </c:extLst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RDU ขั้น3(%)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6BEF-46FA-9C4A-0152F829F258}"/>
              </c:ext>
            </c:extLst>
          </c:dPt>
          <c:dLbls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EF-46FA-9C4A-0152F829F258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BEF-46FA-9C4A-0152F829F258}"/>
                </c:ext>
              </c:extLst>
            </c:dLbl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EF-46FA-9C4A-0152F829F2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Sheet1!$B$4:$B$11</c:f>
              <c:strCache>
                <c:ptCount val="8"/>
                <c:pt idx="0">
                  <c:v>นครพนม (12)</c:v>
                </c:pt>
                <c:pt idx="1">
                  <c:v>หนองคาย (9)</c:v>
                </c:pt>
                <c:pt idx="2">
                  <c:v>หนองบัวลำภู (6)</c:v>
                </c:pt>
                <c:pt idx="3">
                  <c:v>สกลนคร (18)</c:v>
                </c:pt>
                <c:pt idx="4">
                  <c:v>บึงกาฬ (8)</c:v>
                </c:pt>
                <c:pt idx="5">
                  <c:v>อุดรธานี (21)</c:v>
                </c:pt>
                <c:pt idx="6">
                  <c:v>เลย (14)</c:v>
                </c:pt>
                <c:pt idx="7">
                  <c:v>เฉลี่ยเขต8 (88)</c:v>
                </c:pt>
              </c:strCache>
            </c:strRef>
          </c:cat>
          <c:val>
            <c:numRef>
              <c:f>Sheet1!$E$4:$E$11</c:f>
              <c:numCache>
                <c:formatCode>General</c:formatCode>
                <c:ptCount val="8"/>
                <c:pt idx="0">
                  <c:v>8.3000000000000007</c:v>
                </c:pt>
                <c:pt idx="1">
                  <c:v>33.299999999999997</c:v>
                </c:pt>
                <c:pt idx="2">
                  <c:v>0</c:v>
                </c:pt>
                <c:pt idx="3">
                  <c:v>22.2</c:v>
                </c:pt>
                <c:pt idx="4">
                  <c:v>0</c:v>
                </c:pt>
                <c:pt idx="5">
                  <c:v>4.8</c:v>
                </c:pt>
                <c:pt idx="6">
                  <c:v>0</c:v>
                </c:pt>
                <c:pt idx="7">
                  <c:v>10.199999999999999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BEF-46FA-9C4A-0152F829F2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00"/>
        <c:axId val="243009408"/>
        <c:axId val="243010944"/>
      </c:barChart>
      <c:catAx>
        <c:axId val="24300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effectLst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pPr>
            <a:endParaRPr lang="en-US"/>
          </a:p>
        </c:txPr>
        <c:crossAx val="243010944"/>
        <c:crosses val="autoZero"/>
        <c:auto val="1"/>
        <c:lblAlgn val="ctr"/>
        <c:lblOffset val="100"/>
        <c:noMultiLvlLbl val="0"/>
      </c:catAx>
      <c:valAx>
        <c:axId val="243010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defRPr>
            </a:pPr>
            <a:endParaRPr lang="en-US"/>
          </a:p>
        </c:txPr>
        <c:crossAx val="243009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9562979789685248"/>
          <c:y val="0"/>
          <c:w val="0.52286477409687915"/>
          <c:h val="0.118340716292731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rgbClr val="FF0000"/>
              </a:solidFill>
              <a:effectLst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3200" dirty="0">
                <a:solidFill>
                  <a:srgbClr val="FF0000"/>
                </a:solidFill>
              </a:rPr>
              <a:t>ร้อยละ</a:t>
            </a:r>
            <a:r>
              <a:rPr lang="th-TH" sz="3200" baseline="0" dirty="0">
                <a:solidFill>
                  <a:srgbClr val="FF0000"/>
                </a:solidFill>
              </a:rPr>
              <a:t> รพ.ที่ผ่านตัวชีวัด</a:t>
            </a:r>
            <a:endParaRPr lang="th-TH" sz="3200" dirty="0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9724892106823047E-2"/>
          <c:y val="7.1242471247619996E-2"/>
          <c:w val="0.93035858292957807"/>
          <c:h val="0.676175399953607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นครพนม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75</c:v>
                </c:pt>
                <c:pt idx="1">
                  <c:v>83.3</c:v>
                </c:pt>
                <c:pt idx="2">
                  <c:v>41.7</c:v>
                </c:pt>
                <c:pt idx="3">
                  <c:v>91.7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5E-4CF3-9A7F-CC0050328A5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บึงกาฬ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50</c:v>
                </c:pt>
                <c:pt idx="1">
                  <c:v>62.5</c:v>
                </c:pt>
                <c:pt idx="2">
                  <c:v>25</c:v>
                </c:pt>
                <c:pt idx="3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65E-4CF3-9A7F-CC0050328A5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สกลนคร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94.5</c:v>
                </c:pt>
                <c:pt idx="1">
                  <c:v>94.5</c:v>
                </c:pt>
                <c:pt idx="2">
                  <c:v>27.8</c:v>
                </c:pt>
                <c:pt idx="3">
                  <c:v>83.3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65E-4CF3-9A7F-CC0050328A5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หนองคาย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66.7</c:v>
                </c:pt>
                <c:pt idx="1">
                  <c:v>77.8</c:v>
                </c:pt>
                <c:pt idx="2">
                  <c:v>55.6</c:v>
                </c:pt>
                <c:pt idx="3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65E-4CF3-9A7F-CC0050328A5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หนองบัวลำภู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50</c:v>
                </c:pt>
                <c:pt idx="1">
                  <c:v>66.7</c:v>
                </c:pt>
                <c:pt idx="2">
                  <c:v>16.7</c:v>
                </c:pt>
                <c:pt idx="3">
                  <c:v>83.3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65E-4CF3-9A7F-CC0050328A5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อุดรธานี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Sheet1!$B$7:$E$7</c:f>
              <c:numCache>
                <c:formatCode>General</c:formatCode>
                <c:ptCount val="4"/>
                <c:pt idx="0">
                  <c:v>42.9</c:v>
                </c:pt>
                <c:pt idx="1">
                  <c:v>42.9</c:v>
                </c:pt>
                <c:pt idx="2">
                  <c:v>28.6</c:v>
                </c:pt>
                <c:pt idx="3">
                  <c:v>95.2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65E-4CF3-9A7F-CC0050328A5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เลย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URI</c:v>
                </c:pt>
                <c:pt idx="1">
                  <c:v>AD</c:v>
                </c:pt>
                <c:pt idx="2">
                  <c:v>FTW</c:v>
                </c:pt>
                <c:pt idx="3">
                  <c:v>APL</c:v>
                </c:pt>
              </c:strCache>
            </c:strRef>
          </c:cat>
          <c:val>
            <c:numRef>
              <c:f>Sheet1!$B$8:$E$8</c:f>
              <c:numCache>
                <c:formatCode>General</c:formatCode>
                <c:ptCount val="4"/>
                <c:pt idx="0">
                  <c:v>21.4</c:v>
                </c:pt>
                <c:pt idx="1">
                  <c:v>57.1</c:v>
                </c:pt>
                <c:pt idx="2">
                  <c:v>7.1</c:v>
                </c:pt>
                <c:pt idx="3">
                  <c:v>85.7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65E-4CF3-9A7F-CC0050328A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3827840"/>
        <c:axId val="263829376"/>
      </c:barChart>
      <c:catAx>
        <c:axId val="26382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3829376"/>
        <c:crosses val="autoZero"/>
        <c:auto val="1"/>
        <c:lblAlgn val="ctr"/>
        <c:lblOffset val="100"/>
        <c:noMultiLvlLbl val="0"/>
      </c:catAx>
      <c:valAx>
        <c:axId val="26382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3827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8086839115462326E-2"/>
          <c:y val="0.86022771545976817"/>
          <c:w val="0.96399568688326154"/>
          <c:h val="0.103916765389629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0.05004</cdr:x>
      <cdr:y>0.18885</cdr:y>
    </cdr:from>
    <cdr:to>
      <cdr:x>0.89268</cdr:x>
      <cdr:y>0.18885</cdr:y>
    </cdr:to>
    <cdr:cxnSp macro="">
      <cdr:nvCxnSpPr>
        <cdr:cNvPr id="4" name="ตัวเชื่อมต่อตรง 3">
          <a:extLst xmlns:a="http://schemas.openxmlformats.org/drawingml/2006/main">
            <a:ext uri="{FF2B5EF4-FFF2-40B4-BE49-F238E27FC236}">
              <a16:creationId xmlns:a16="http://schemas.microsoft.com/office/drawing/2014/main" xmlns="" id="{9973B535-C16C-4E2C-BAAE-6F81EC4DFD12}"/>
            </a:ext>
          </a:extLst>
        </cdr:cNvPr>
        <cdr:cNvCxnSpPr/>
      </cdr:nvCxnSpPr>
      <cdr:spPr>
        <a:xfrm xmlns:a="http://schemas.openxmlformats.org/drawingml/2006/main">
          <a:off x="584662" y="943274"/>
          <a:ext cx="9845964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0.07868</cdr:x>
      <cdr:y>0.57953</cdr:y>
    </cdr:from>
    <cdr:to>
      <cdr:x>0.92132</cdr:x>
      <cdr:y>0.57953</cdr:y>
    </cdr:to>
    <cdr:cxnSp macro="">
      <cdr:nvCxnSpPr>
        <cdr:cNvPr id="9" name="ตัวเชื่อมต่อตรง 8">
          <a:extLst xmlns:a="http://schemas.openxmlformats.org/drawingml/2006/main">
            <a:ext uri="{FF2B5EF4-FFF2-40B4-BE49-F238E27FC236}">
              <a16:creationId xmlns:a16="http://schemas.microsoft.com/office/drawing/2014/main" xmlns="" id="{6EFC9891-5A61-459A-9449-4690C0871EE1}"/>
            </a:ext>
          </a:extLst>
        </cdr:cNvPr>
        <cdr:cNvCxnSpPr/>
      </cdr:nvCxnSpPr>
      <cdr:spPr>
        <a:xfrm xmlns:a="http://schemas.openxmlformats.org/drawingml/2006/main">
          <a:off x="919350" y="3176091"/>
          <a:ext cx="9845976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0.5511</cdr:x>
      <cdr:y>0.73718</cdr:y>
    </cdr:from>
    <cdr:to>
      <cdr:x>0.70519</cdr:x>
      <cdr:y>0.88527</cdr:y>
    </cdr:to>
    <cdr:sp macro="" textlink="">
      <cdr:nvSpPr>
        <cdr:cNvPr id="5" name="กล่องข้อความ 4">
          <a:extLst xmlns:a="http://schemas.openxmlformats.org/drawingml/2006/main">
            <a:ext uri="{FF2B5EF4-FFF2-40B4-BE49-F238E27FC236}">
              <a16:creationId xmlns:a16="http://schemas.microsoft.com/office/drawing/2014/main" xmlns="" id="{97FCD76A-D4F0-4696-BCDA-61B4513A90CC}"/>
            </a:ext>
          </a:extLst>
        </cdr:cNvPr>
        <cdr:cNvSpPr txBox="1"/>
      </cdr:nvSpPr>
      <cdr:spPr>
        <a:xfrm xmlns:a="http://schemas.openxmlformats.org/drawingml/2006/main">
          <a:off x="6439370" y="4270342"/>
          <a:ext cx="1800520" cy="8578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th-TH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0.58785</cdr:x>
      <cdr:y>0.32462</cdr:y>
    </cdr:from>
    <cdr:to>
      <cdr:x>0.74126</cdr:x>
      <cdr:y>0.44321</cdr:y>
    </cdr:to>
    <cdr:sp macro="" textlink="">
      <cdr:nvSpPr>
        <cdr:cNvPr id="2" name="วงรี 1">
          <a:extLst xmlns:a="http://schemas.openxmlformats.org/drawingml/2006/main">
            <a:ext uri="{FF2B5EF4-FFF2-40B4-BE49-F238E27FC236}">
              <a16:creationId xmlns:a16="http://schemas.microsoft.com/office/drawing/2014/main" xmlns="" id="{F54F6F11-F427-40DD-B71A-F0CE8EB9ACFD}"/>
            </a:ext>
          </a:extLst>
        </cdr:cNvPr>
        <cdr:cNvSpPr/>
      </cdr:nvSpPr>
      <cdr:spPr>
        <a:xfrm xmlns:a="http://schemas.openxmlformats.org/drawingml/2006/main">
          <a:off x="5630024" y="1538375"/>
          <a:ext cx="1469276" cy="561975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dirty="0">
              <a:solidFill>
                <a:srgbClr val="FF0000"/>
              </a:solidFill>
              <a:latin typeface="맑은 고딕"/>
            </a:rPr>
            <a:t>28%</a:t>
          </a:r>
          <a:endParaRPr kumimoji="0" lang="th-TH" sz="2400" b="1" i="0" u="none" strike="noStrike" kern="1200" cap="none" spc="0" normalizeH="0" baseline="0" noProof="0" dirty="0">
            <a:ln>
              <a:noFill/>
            </a:ln>
            <a:solidFill>
              <a:srgbClr val="FF0000"/>
            </a:solidFill>
            <a:effectLst/>
            <a:uLnTx/>
            <a:uFillTx/>
            <a:latin typeface="맑은 고딕"/>
            <a:cs typeface="Cordia New" panose="020B0304020202020204" pitchFamily="34" charset="-34"/>
          </a:endParaRPr>
        </a:p>
      </cdr:txBody>
    </cdr:sp>
  </cdr:relSizeAnchor>
  <cdr:relSizeAnchor xmlns:cdr="http://schemas.openxmlformats.org/drawingml/2006/chartDrawing">
    <cdr:from>
      <cdr:x>0.40568</cdr:x>
      <cdr:y>0.18272</cdr:y>
    </cdr:from>
    <cdr:to>
      <cdr:x>0.55909</cdr:x>
      <cdr:y>0.30131</cdr:y>
    </cdr:to>
    <cdr:sp macro="" textlink="">
      <cdr:nvSpPr>
        <cdr:cNvPr id="3" name="วงรี 2">
          <a:extLst xmlns:a="http://schemas.openxmlformats.org/drawingml/2006/main">
            <a:ext uri="{FF2B5EF4-FFF2-40B4-BE49-F238E27FC236}">
              <a16:creationId xmlns:a16="http://schemas.microsoft.com/office/drawing/2014/main" xmlns="" id="{1C7C0ACD-4B2A-4ED2-AF6D-585C24867F31}"/>
            </a:ext>
          </a:extLst>
        </cdr:cNvPr>
        <cdr:cNvSpPr/>
      </cdr:nvSpPr>
      <cdr:spPr>
        <a:xfrm xmlns:a="http://schemas.openxmlformats.org/drawingml/2006/main">
          <a:off x="3885272" y="865921"/>
          <a:ext cx="1469276" cy="561975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dirty="0">
              <a:solidFill>
                <a:srgbClr val="FF0000"/>
              </a:solidFill>
              <a:latin typeface="맑은 고딕"/>
            </a:rPr>
            <a:t>69%</a:t>
          </a:r>
          <a:endParaRPr kumimoji="0" lang="th-TH" sz="2400" b="1" i="0" u="none" strike="noStrike" kern="1200" cap="none" spc="0" normalizeH="0" baseline="0" noProof="0" dirty="0">
            <a:ln>
              <a:noFill/>
            </a:ln>
            <a:solidFill>
              <a:srgbClr val="FF0000"/>
            </a:solidFill>
            <a:effectLst/>
            <a:uLnTx/>
            <a:uFillTx/>
            <a:latin typeface="맑은 고딕"/>
            <a:cs typeface="Cordia New" panose="020B0304020202020204" pitchFamily="34" charset="-34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06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44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11785600" y="274639"/>
            <a:ext cx="36576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107696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76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ภาพนิ่งชื่อเรื่อ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fld id="{C1A5B299-1CF5-49DC-ACFC-9D3D8B60D2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0807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เรื่องและเนื้อหา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7381" y="1508787"/>
            <a:ext cx="11329259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41173" y="2411015"/>
            <a:ext cx="11329259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fld id="{C1A5B299-1CF5-49DC-ACFC-9D3D8B60D2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0646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39616" y="1316766"/>
            <a:ext cx="921702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653408" y="2218994"/>
            <a:ext cx="921702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fld id="{C1A5B299-1CF5-49DC-ACFC-9D3D8B60D2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8396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044202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FF5B0CD5-60D1-40A7-A7C1-ECD724258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xmlns="" id="{B364D27B-8461-42F1-AD54-7751196E3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0C0C8E8F-9FA4-4F09-B2BD-2CF557920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7B42-FD64-472F-B80D-056826BE9EF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6888AB15-7E86-4006-AF97-5F9F69A04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644F3212-F987-45DE-AB04-4DBECC23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AEA5-55A4-46E3-B9B7-979AAB0A9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55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6F10B4C2-FD08-4447-A1AC-AA5A6569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6AC0E28B-6FAA-41CF-8DD3-110E35B7E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B7283BCE-D3D2-4BD7-88D6-7E52A202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7B42-FD64-472F-B80D-056826BE9EF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C14693A6-3EA8-417E-B8E4-87FDB3F8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B745FC11-C6CC-4C0C-B325-724A3B60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AEA5-55A4-46E3-B9B7-979AAB0A9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90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ภาพนิ่งชื่อเรื่อ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fld id="{C1A5B299-1CF5-49DC-ACFC-9D3D8B60D2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9696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เรื่องและเนื้อหา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7381" y="1508787"/>
            <a:ext cx="11329259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41173" y="2411015"/>
            <a:ext cx="11329259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fld id="{C1A5B299-1CF5-49DC-ACFC-9D3D8B60D2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036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838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39616" y="1316766"/>
            <a:ext cx="921702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653408" y="2218994"/>
            <a:ext cx="921702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th-TH" altLang="ko-KR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2400"/>
            </a:lvl1pPr>
          </a:lstStyle>
          <a:p>
            <a:fld id="{C1A5B299-1CF5-49DC-ACFC-9D3D8B60D2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53179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000121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FF5B0CD5-60D1-40A7-A7C1-ECD724258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xmlns="" id="{B364D27B-8461-42F1-AD54-7751196E3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0C0C8E8F-9FA4-4F09-B2BD-2CF557920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7B42-FD64-472F-B80D-056826BE9EF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6888AB15-7E86-4006-AF97-5F9F69A04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644F3212-F987-45DE-AB04-4DBECC23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AEA5-55A4-46E3-B9B7-979AAB0A9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647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6F10B4C2-FD08-4447-A1AC-AA5A6569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6AC0E28B-6FAA-41CF-8DD3-110E35B7E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B7283BCE-D3D2-4BD7-88D6-7E52A202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7B42-FD64-472F-B80D-056826BE9EF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C14693A6-3EA8-417E-B8E4-87FDB3F8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B745FC11-C6CC-4C0C-B325-724A3B60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AEA5-55A4-46E3-B9B7-979AAB0A9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25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87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09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08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6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8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0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6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1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7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</p:sldLayoutIdLst>
  <p:txStyles>
    <p:titleStyle>
      <a:lvl1pPr algn="ctr" defTabSz="1219170" rtl="0" eaLnBrk="1" latinLnBrk="1" hangingPunct="1">
        <a:spcBef>
          <a:spcPct val="0"/>
        </a:spcBef>
        <a:buNone/>
        <a:defRPr sz="4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53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</p:sldLayoutIdLst>
  <p:txStyles>
    <p:titleStyle>
      <a:lvl1pPr algn="ctr" defTabSz="1219170" rtl="0" eaLnBrk="1" latinLnBrk="1" hangingPunct="1">
        <a:spcBef>
          <a:spcPct val="0"/>
        </a:spcBef>
        <a:buNone/>
        <a:defRPr sz="4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62338" y="2014012"/>
            <a:ext cx="10363200" cy="3960440"/>
          </a:xfrm>
          <a:noFill/>
        </p:spPr>
        <p:txBody>
          <a:bodyPr>
            <a:normAutofit/>
          </a:bodyPr>
          <a:lstStyle/>
          <a:p>
            <a:r>
              <a:rPr lang="en-US" sz="49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Service plan RDU </a:t>
            </a:r>
            <a:r>
              <a:rPr lang="th-TH" sz="49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เขตสุขภาพที่ ๘</a:t>
            </a:r>
            <a:br>
              <a:rPr lang="th-TH" sz="49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ไตรมาส ๓ ปีงบประมาณ ๒๕๖๒</a:t>
            </a:r>
            <a:r>
              <a:rPr lang="th-TH" b="1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โดย</a:t>
            </a:r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…</a:t>
            </a:r>
            <a:r>
              <a:rPr lang="th-TH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ภก.พิชิต บุตรสิงห์</a:t>
            </a:r>
            <a:br>
              <a:rPr lang="th-TH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หัวหน้ากลุ่มงานเภสัชกรรม รพ.หนองคาย เลขา </a:t>
            </a:r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RDU </a:t>
            </a:r>
            <a:r>
              <a:rPr lang="th-TH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เขต ๘</a:t>
            </a:r>
            <a:endParaRPr lang="th-TH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116632"/>
            <a:ext cx="3698240" cy="1897380"/>
          </a:xfrm>
          <a:prstGeom prst="rect">
            <a:avLst/>
          </a:prstGeom>
        </p:spPr>
      </p:pic>
      <p:pic>
        <p:nvPicPr>
          <p:cNvPr id="4" name="รูปภาพ 3">
            <a:extLst>
              <a:ext uri="{FF2B5EF4-FFF2-40B4-BE49-F238E27FC236}">
                <a16:creationId xmlns:a16="http://schemas.microsoft.com/office/drawing/2014/main" xmlns="" id="{1CFA3F40-2EDB-4D8B-B5C4-D1964A1380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044" y="5484868"/>
            <a:ext cx="2676412" cy="137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51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AEAB6FB5-8AF7-4074-AF5C-AC50F71D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xmlns="" id="{22F328FA-031A-4FDD-A176-FF2DF574BD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484" r="3479"/>
          <a:stretch/>
        </p:blipFill>
        <p:spPr>
          <a:xfrm>
            <a:off x="-75414" y="-150829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88964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xmlns="" id="{E4105C89-DD7A-49E0-950B-4E6250CDA0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04" t="18729" r="21739" b="10125"/>
          <a:stretch/>
        </p:blipFill>
        <p:spPr>
          <a:xfrm>
            <a:off x="70339" y="0"/>
            <a:ext cx="12191999" cy="684003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</p:pic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xmlns="" id="{D5927913-FABD-464D-8F83-FE7131E56E64}"/>
              </a:ext>
            </a:extLst>
          </p:cNvPr>
          <p:cNvSpPr txBox="1"/>
          <p:nvPr/>
        </p:nvSpPr>
        <p:spPr>
          <a:xfrm>
            <a:off x="4669450" y="785611"/>
            <a:ext cx="350358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</a:rPr>
              <a:t>ปี</a:t>
            </a:r>
            <a:r>
              <a:rPr lang="en-US" sz="2800" b="1" dirty="0">
                <a:solidFill>
                  <a:srgbClr val="FF0000"/>
                </a:solidFill>
              </a:rPr>
              <a:t> 62 RDU </a:t>
            </a:r>
            <a:r>
              <a:rPr lang="th-TH" sz="2800" b="1" dirty="0">
                <a:solidFill>
                  <a:srgbClr val="FF0000"/>
                </a:solidFill>
              </a:rPr>
              <a:t>ขั้น</a:t>
            </a:r>
            <a:r>
              <a:rPr lang="en-US" sz="2800" b="1" dirty="0">
                <a:solidFill>
                  <a:srgbClr val="FF0000"/>
                </a:solidFill>
              </a:rPr>
              <a:t> 2   </a:t>
            </a:r>
            <a:r>
              <a:rPr lang="en-US" sz="2800" b="1" u="sng" dirty="0">
                <a:solidFill>
                  <a:srgbClr val="FF0000"/>
                </a:solidFill>
              </a:rPr>
              <a:t>&gt;20%</a:t>
            </a:r>
            <a:endParaRPr lang="th-TH" sz="2800" b="1" u="sng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6338" y="6021288"/>
            <a:ext cx="5314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</a:rPr>
              <a:t>ปี</a:t>
            </a:r>
            <a:r>
              <a:rPr lang="en-US" sz="2800" b="1" dirty="0">
                <a:solidFill>
                  <a:srgbClr val="FF0000"/>
                </a:solidFill>
              </a:rPr>
              <a:t> 62 </a:t>
            </a:r>
            <a:r>
              <a:rPr lang="th-TH" sz="2800" b="1" dirty="0">
                <a:solidFill>
                  <a:srgbClr val="FF0000"/>
                </a:solidFill>
              </a:rPr>
              <a:t>เป้า</a:t>
            </a:r>
            <a:r>
              <a:rPr lang="en-US" sz="2800" b="1" dirty="0">
                <a:solidFill>
                  <a:srgbClr val="FF0000"/>
                </a:solidFill>
              </a:rPr>
              <a:t>&gt;20%</a:t>
            </a:r>
            <a:r>
              <a:rPr lang="th-TH" sz="2800" b="1" dirty="0">
                <a:solidFill>
                  <a:srgbClr val="FF0000"/>
                </a:solidFill>
              </a:rPr>
              <a:t> ผ่าน </a:t>
            </a:r>
            <a:r>
              <a:rPr lang="en-US" sz="2800" b="1" dirty="0">
                <a:solidFill>
                  <a:srgbClr val="FF0000"/>
                </a:solidFill>
              </a:rPr>
              <a:t>Intermediate </a:t>
            </a:r>
            <a:endParaRPr lang="th-TH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839" y="785611"/>
            <a:ext cx="3314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th-TH" sz="2800" b="1" dirty="0">
                <a:solidFill>
                  <a:srgbClr val="FF0000"/>
                </a:solidFill>
              </a:rPr>
              <a:t>ปี</a:t>
            </a:r>
            <a:r>
              <a:rPr lang="en-US" sz="2800" b="1" dirty="0">
                <a:solidFill>
                  <a:srgbClr val="FF0000"/>
                </a:solidFill>
              </a:rPr>
              <a:t> 62 RDU</a:t>
            </a:r>
            <a:r>
              <a:rPr lang="th-TH" sz="2800" b="1" dirty="0">
                <a:solidFill>
                  <a:srgbClr val="FF0000"/>
                </a:solidFill>
              </a:rPr>
              <a:t> ขั้น</a:t>
            </a:r>
            <a:r>
              <a:rPr lang="en-US" sz="2800" b="1" dirty="0">
                <a:solidFill>
                  <a:srgbClr val="FF0000"/>
                </a:solidFill>
              </a:rPr>
              <a:t>1  </a:t>
            </a:r>
            <a:r>
              <a:rPr lang="en-US" sz="2800" b="1" u="sng" dirty="0">
                <a:solidFill>
                  <a:srgbClr val="FF0000"/>
                </a:solidFill>
              </a:rPr>
              <a:t>&gt;95%</a:t>
            </a:r>
            <a:endParaRPr lang="th-TH" sz="2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30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84764097-2A35-4FB7-8501-243E1C08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655" y="244123"/>
            <a:ext cx="11566689" cy="52577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RDU </a:t>
            </a:r>
            <a:r>
              <a:rPr lang="th-TH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เขตสุขภาพที่ </a:t>
            </a: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th-TH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ไตรมาส</a:t>
            </a: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th-TH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</a:t>
            </a: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62 </a:t>
            </a:r>
            <a:r>
              <a:rPr lang="th-TH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(ข้อมูล ณ วันที่</a:t>
            </a: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</a:t>
            </a:r>
            <a:r>
              <a:rPr lang="th-TH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ก.ค.</a:t>
            </a: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62</a:t>
            </a:r>
            <a:r>
              <a:rPr lang="th-TH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15" name="แผนภูมิ 14">
            <a:extLst>
              <a:ext uri="{FF2B5EF4-FFF2-40B4-BE49-F238E27FC236}">
                <a16:creationId xmlns:a16="http://schemas.microsoft.com/office/drawing/2014/main" xmlns="" id="{6AADAAC0-6323-48B8-8802-5F938C42DA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075876"/>
              </p:ext>
            </p:extLst>
          </p:nvPr>
        </p:nvGraphicFramePr>
        <p:xfrm>
          <a:off x="574172" y="1074656"/>
          <a:ext cx="11684677" cy="5792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กล่องข้อความ 4">
            <a:extLst>
              <a:ext uri="{FF2B5EF4-FFF2-40B4-BE49-F238E27FC236}">
                <a16:creationId xmlns:a16="http://schemas.microsoft.com/office/drawing/2014/main" xmlns="" id="{E5D76C41-D31C-443D-8B2F-DA269EC5CAEE}"/>
              </a:ext>
            </a:extLst>
          </p:cNvPr>
          <p:cNvSpPr txBox="1"/>
          <p:nvPr/>
        </p:nvSpPr>
        <p:spPr>
          <a:xfrm>
            <a:off x="9764959" y="3268715"/>
            <a:ext cx="2231072" cy="53956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RDU </a:t>
            </a:r>
            <a:r>
              <a:rPr kumimoji="0" lang="th-TH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ขั้น</a:t>
            </a:r>
            <a:r>
              <a:rPr lang="en-US" sz="32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&gt;20%</a:t>
            </a:r>
            <a:endParaRPr kumimoji="0" lang="th-TH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8" name="กล่องข้อความ 4">
            <a:extLst>
              <a:ext uri="{FF2B5EF4-FFF2-40B4-BE49-F238E27FC236}">
                <a16:creationId xmlns:a16="http://schemas.microsoft.com/office/drawing/2014/main" xmlns="" id="{6E8093F9-A183-4974-B4E6-4AEEDB30C33D}"/>
              </a:ext>
            </a:extLst>
          </p:cNvPr>
          <p:cNvSpPr txBox="1"/>
          <p:nvPr/>
        </p:nvSpPr>
        <p:spPr>
          <a:xfrm>
            <a:off x="9568990" y="1664000"/>
            <a:ext cx="2623010" cy="53956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RDU </a:t>
            </a:r>
            <a:r>
              <a:rPr kumimoji="0" lang="th-TH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ขั้น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1&gt;95%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6" name="กล่องข้อความ 4">
            <a:extLst>
              <a:ext uri="{FF2B5EF4-FFF2-40B4-BE49-F238E27FC236}">
                <a16:creationId xmlns:a16="http://schemas.microsoft.com/office/drawing/2014/main" xmlns="" id="{8E6E1D42-7A49-4F72-94C2-34A1A2A7A435}"/>
              </a:ext>
            </a:extLst>
          </p:cNvPr>
          <p:cNvSpPr txBox="1"/>
          <p:nvPr/>
        </p:nvSpPr>
        <p:spPr>
          <a:xfrm>
            <a:off x="6937357" y="4103953"/>
            <a:ext cx="2231072" cy="1085049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7" name="กล่องข้อความ 4">
            <a:extLst>
              <a:ext uri="{FF2B5EF4-FFF2-40B4-BE49-F238E27FC236}">
                <a16:creationId xmlns:a16="http://schemas.microsoft.com/office/drawing/2014/main" xmlns="" id="{E8DC7D19-E953-44F1-A7DC-64B4C5DF94E3}"/>
              </a:ext>
            </a:extLst>
          </p:cNvPr>
          <p:cNvSpPr txBox="1"/>
          <p:nvPr/>
        </p:nvSpPr>
        <p:spPr>
          <a:xfrm>
            <a:off x="9252845" y="2903407"/>
            <a:ext cx="1295749" cy="2667834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4726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P spid="17" grpId="0"/>
      <p:bldP spid="18" grpId="0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17F8A460-A4EC-4D53-85C1-7F017BAB1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988" y="155887"/>
            <a:ext cx="12257988" cy="103694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โรงพยาบาลในเขตสุขภาพที่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ที่ผ่าน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RDU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ขั้นที่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4DF76456-9C5D-4933-B6D3-512965E82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666542"/>
              </p:ext>
            </p:extLst>
          </p:nvPr>
        </p:nvGraphicFramePr>
        <p:xfrm>
          <a:off x="178157" y="1555995"/>
          <a:ext cx="11835685" cy="516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239">
                  <a:extLst>
                    <a:ext uri="{9D8B030D-6E8A-4147-A177-3AD203B41FA5}">
                      <a16:colId xmlns:a16="http://schemas.microsoft.com/office/drawing/2014/main" xmlns="" val="3904775269"/>
                    </a:ext>
                  </a:extLst>
                </a:gridCol>
                <a:gridCol w="1711677">
                  <a:extLst>
                    <a:ext uri="{9D8B030D-6E8A-4147-A177-3AD203B41FA5}">
                      <a16:colId xmlns:a16="http://schemas.microsoft.com/office/drawing/2014/main" xmlns="" val="1713103180"/>
                    </a:ext>
                  </a:extLst>
                </a:gridCol>
                <a:gridCol w="3730891">
                  <a:extLst>
                    <a:ext uri="{9D8B030D-6E8A-4147-A177-3AD203B41FA5}">
                      <a16:colId xmlns:a16="http://schemas.microsoft.com/office/drawing/2014/main" xmlns="" val="3313250997"/>
                    </a:ext>
                  </a:extLst>
                </a:gridCol>
                <a:gridCol w="1159064">
                  <a:extLst>
                    <a:ext uri="{9D8B030D-6E8A-4147-A177-3AD203B41FA5}">
                      <a16:colId xmlns:a16="http://schemas.microsoft.com/office/drawing/2014/main" xmlns="" val="559074735"/>
                    </a:ext>
                  </a:extLst>
                </a:gridCol>
                <a:gridCol w="4098814">
                  <a:extLst>
                    <a:ext uri="{9D8B030D-6E8A-4147-A177-3AD203B41FA5}">
                      <a16:colId xmlns:a16="http://schemas.microsoft.com/office/drawing/2014/main" xmlns="" val="2858927505"/>
                    </a:ext>
                  </a:extLst>
                </a:gridCol>
              </a:tblGrid>
              <a:tr h="1027407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ลำดับ</a:t>
                      </a:r>
                      <a:endParaRPr lang="en-US" sz="2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จังหวัด</a:t>
                      </a:r>
                      <a:endParaRPr lang="en-US" sz="2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จำนวนรพ.ที่ผ่าน/</a:t>
                      </a:r>
                    </a:p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จำนวนรพ.ทั้งหมด</a:t>
                      </a:r>
                      <a:endParaRPr lang="en-US" sz="2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ร้อยละ</a:t>
                      </a:r>
                      <a:endParaRPr lang="en-US" sz="2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หมายเหตุ</a:t>
                      </a:r>
                      <a:endParaRPr lang="en-US" sz="2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2463442"/>
                  </a:ext>
                </a:extLst>
              </a:tr>
              <a:tr h="105534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หนองคาย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/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ศรีเชียงใหม่,สระใคร,เฝ้าไร่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8634531"/>
                  </a:ext>
                </a:extLst>
              </a:tr>
              <a:tr h="102740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สกลนคร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/ 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คำตากล้า,บ้านม่วง,</a:t>
                      </a:r>
                    </a:p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ส่องดาว,เจริญศิลป์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1446333"/>
                  </a:ext>
                </a:extLst>
              </a:tr>
              <a:tr h="102740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นครพนม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/ 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โพนสวรรค์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1366367"/>
                  </a:ext>
                </a:extLst>
              </a:tr>
              <a:tr h="102740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อุดรธานี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/ 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ศรีธาตุ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4949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66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61641B70-2B3F-43D5-AF7C-43C26C86C80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KPI : GAP analysis RDU</a:t>
            </a:r>
            <a:endParaRPr lang="th-TH" dirty="0"/>
          </a:p>
        </p:txBody>
      </p:sp>
      <p:graphicFrame>
        <p:nvGraphicFramePr>
          <p:cNvPr id="5" name="แผนภูมิ 4">
            <a:extLst>
              <a:ext uri="{FF2B5EF4-FFF2-40B4-BE49-F238E27FC236}">
                <a16:creationId xmlns:a16="http://schemas.microsoft.com/office/drawing/2014/main" xmlns="" id="{E1D2AED8-9F4B-4DB0-A427-1280DA8488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3934452"/>
              </p:ext>
            </p:extLst>
          </p:nvPr>
        </p:nvGraphicFramePr>
        <p:xfrm>
          <a:off x="2247151" y="1271500"/>
          <a:ext cx="9577297" cy="50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xmlns="" id="{81CF03E7-CC2A-4399-9C7E-A4CC8A1EA6C6}"/>
              </a:ext>
            </a:extLst>
          </p:cNvPr>
          <p:cNvSpPr txBox="1"/>
          <p:nvPr/>
        </p:nvSpPr>
        <p:spPr>
          <a:xfrm>
            <a:off x="4034418" y="2637484"/>
            <a:ext cx="1032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/>
                <a:ea typeface="+mn-ea"/>
              </a:rPr>
              <a:t>57%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8" name="วงรี 7">
            <a:extLst>
              <a:ext uri="{FF2B5EF4-FFF2-40B4-BE49-F238E27FC236}">
                <a16:creationId xmlns:a16="http://schemas.microsoft.com/office/drawing/2014/main" xmlns="" id="{1C7C0ACD-4B2A-4ED2-AF6D-585C24867F31}"/>
              </a:ext>
            </a:extLst>
          </p:cNvPr>
          <p:cNvSpPr/>
          <p:nvPr/>
        </p:nvSpPr>
        <p:spPr>
          <a:xfrm>
            <a:off x="9819062" y="1804987"/>
            <a:ext cx="1469276" cy="561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F0000"/>
                </a:solidFill>
                <a:latin typeface="맑은 고딕"/>
              </a:rPr>
              <a:t>88%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7494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E254EDD5-3679-4D66-97D9-2249B4722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6378"/>
            <a:ext cx="10058400" cy="941306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ผลการดำเนินงาน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AMR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ตรวจราชการรอบ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ปีงบ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2562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เขต 8</a:t>
            </a:r>
            <a:endParaRPr lang="th-TH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5C62CE5C-8035-4853-B896-EF9D5BD3E97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55136574"/>
              </p:ext>
            </p:extLst>
          </p:nvPr>
        </p:nvGraphicFramePr>
        <p:xfrm>
          <a:off x="848412" y="1323623"/>
          <a:ext cx="10798473" cy="546925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643953">
                  <a:extLst>
                    <a:ext uri="{9D8B030D-6E8A-4147-A177-3AD203B41FA5}">
                      <a16:colId xmlns:a16="http://schemas.microsoft.com/office/drawing/2014/main" xmlns="" val="53994717"/>
                    </a:ext>
                  </a:extLst>
                </a:gridCol>
                <a:gridCol w="1511527">
                  <a:extLst>
                    <a:ext uri="{9D8B030D-6E8A-4147-A177-3AD203B41FA5}">
                      <a16:colId xmlns:a16="http://schemas.microsoft.com/office/drawing/2014/main" xmlns="" val="1445732178"/>
                    </a:ext>
                  </a:extLst>
                </a:gridCol>
                <a:gridCol w="1576037">
                  <a:extLst>
                    <a:ext uri="{9D8B030D-6E8A-4147-A177-3AD203B41FA5}">
                      <a16:colId xmlns:a16="http://schemas.microsoft.com/office/drawing/2014/main" xmlns="" val="1786970988"/>
                    </a:ext>
                  </a:extLst>
                </a:gridCol>
                <a:gridCol w="1636048">
                  <a:extLst>
                    <a:ext uri="{9D8B030D-6E8A-4147-A177-3AD203B41FA5}">
                      <a16:colId xmlns:a16="http://schemas.microsoft.com/office/drawing/2014/main" xmlns="" val="2534980882"/>
                    </a:ext>
                  </a:extLst>
                </a:gridCol>
                <a:gridCol w="1495706">
                  <a:extLst>
                    <a:ext uri="{9D8B030D-6E8A-4147-A177-3AD203B41FA5}">
                      <a16:colId xmlns:a16="http://schemas.microsoft.com/office/drawing/2014/main" xmlns="" val="2197570727"/>
                    </a:ext>
                  </a:extLst>
                </a:gridCol>
                <a:gridCol w="1467601">
                  <a:extLst>
                    <a:ext uri="{9D8B030D-6E8A-4147-A177-3AD203B41FA5}">
                      <a16:colId xmlns:a16="http://schemas.microsoft.com/office/drawing/2014/main" xmlns="" val="3003229"/>
                    </a:ext>
                  </a:extLst>
                </a:gridCol>
                <a:gridCol w="1467601">
                  <a:extLst>
                    <a:ext uri="{9D8B030D-6E8A-4147-A177-3AD203B41FA5}">
                      <a16:colId xmlns:a16="http://schemas.microsoft.com/office/drawing/2014/main" xmlns="" val="3416886228"/>
                    </a:ext>
                  </a:extLst>
                </a:gridCol>
              </a:tblGrid>
              <a:tr h="99741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โรงพยาบาล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l" fontAlgn="b"/>
                      <a:endParaRPr lang="th-TH" sz="2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มาตรการที่ 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กลไกการจัดการ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มาตรการที่ 2</a:t>
                      </a:r>
                    </a:p>
                    <a:p>
                      <a:pPr algn="ctr" fontAlgn="b"/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ห้องปฏิบัติการ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มาตรการที่ 3</a:t>
                      </a: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ควบคุมการใช้ยา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มาตรการที่ 4</a:t>
                      </a: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IC Nurse</a:t>
                      </a: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มาตรการที่ 5</a:t>
                      </a: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การบรูณาการ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2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</a:t>
                      </a: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ctr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8598201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รพ.หนองคาย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49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358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1175003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รพ.บึงกาฬ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352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2341442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รพ.สกลนคร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5111359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รพ.อุดรธานี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53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350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2995178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รพ.นครพนม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52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72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49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298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8648614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รพ.เลย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51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306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2389625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รพ.หนองบัวลำภู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45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85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33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90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55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308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2899154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รพ.สว่างแดนดิน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95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63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80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40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353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904183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รพ.กุมภวาปี</a:t>
                      </a:r>
                      <a:endParaRPr lang="th-TH" sz="28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62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55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2494079"/>
                  </a:ext>
                </a:extLst>
              </a:tr>
              <a:tr h="393130">
                <a:tc>
                  <a:txBody>
                    <a:bodyPr/>
                    <a:lstStyle/>
                    <a:p>
                      <a:pPr algn="l" fontAlgn="b"/>
                      <a:r>
                        <a:rPr lang="th-TH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รพ.วานรนิวาส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68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573307"/>
                  </a:ext>
                </a:extLst>
              </a:tr>
            </a:tbl>
          </a:graphicData>
        </a:graphic>
      </p:graphicFrame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xmlns="" id="{70367FFE-E106-41F0-8E3C-86A578FD90F5}"/>
              </a:ext>
            </a:extLst>
          </p:cNvPr>
          <p:cNvSpPr txBox="1"/>
          <p:nvPr/>
        </p:nvSpPr>
        <p:spPr>
          <a:xfrm>
            <a:off x="10367467" y="786851"/>
            <a:ext cx="1172955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100%</a:t>
            </a:r>
            <a:endParaRPr lang="th-TH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8E6E5A1-C46A-4C19-B522-7B37C3F2A29F}"/>
              </a:ext>
            </a:extLst>
          </p:cNvPr>
          <p:cNvSpPr txBox="1"/>
          <p:nvPr/>
        </p:nvSpPr>
        <p:spPr>
          <a:xfrm>
            <a:off x="1913640" y="800403"/>
            <a:ext cx="7975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Arial" panose="020B0604020202020204" pitchFamily="34" charset="0"/>
              </a:rPr>
              <a:t>ปี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62 </a:t>
            </a:r>
            <a:r>
              <a:rPr lang="th-TH" sz="2800" b="1" dirty="0">
                <a:solidFill>
                  <a:srgbClr val="FF0000"/>
                </a:solidFill>
                <a:latin typeface="Arial" panose="020B0604020202020204" pitchFamily="34" charset="0"/>
              </a:rPr>
              <a:t>เป้า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&gt;20%</a:t>
            </a:r>
            <a:r>
              <a:rPr lang="th-TH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ผ่าน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Intermediate (</a:t>
            </a:r>
            <a:r>
              <a:rPr lang="en-US" sz="2800" b="1" spc="-80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≥ 250 </a:t>
            </a:r>
            <a:r>
              <a:rPr lang="th-TH" sz="2800" b="1" dirty="0">
                <a:solidFill>
                  <a:srgbClr val="FF0000"/>
                </a:solidFill>
                <a:latin typeface="Arial" panose="020B0604020202020204" pitchFamily="34" charset="0"/>
              </a:rPr>
              <a:t>คะแนน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spc="-80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th-TH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373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5617" y="21583"/>
            <a:ext cx="10146384" cy="102479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5400" dirty="0"/>
              <a:t>GAP : </a:t>
            </a:r>
            <a:r>
              <a:rPr lang="th-TH" sz="5400" dirty="0"/>
              <a:t>การดำเนินงาน </a:t>
            </a:r>
            <a:r>
              <a:rPr lang="en-US" sz="5400" dirty="0"/>
              <a:t>AMR</a:t>
            </a:r>
            <a:endParaRPr lang="th-TH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243578" y="1662813"/>
            <a:ext cx="9617427" cy="3994316"/>
          </a:xfrm>
        </p:spPr>
        <p:txBody>
          <a:bodyPr/>
          <a:lstStyle/>
          <a:p>
            <a:pPr marL="342900" indent="-342900">
              <a:buFont typeface="Wingdings" pitchFamily="2" charset="2"/>
              <a:buChar char="Ø"/>
            </a:pPr>
            <a:r>
              <a:rPr lang="th-TH" sz="2800" dirty="0"/>
              <a:t>การควบคุมการใช้ยา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h-TH" sz="2800" dirty="0"/>
              <a:t>ชุดอุปกรณ์ </a:t>
            </a:r>
            <a:r>
              <a:rPr lang="en-US" sz="2800" dirty="0"/>
              <a:t>PPE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h-TH" sz="2800" dirty="0"/>
              <a:t>การเชื่อมโยง </a:t>
            </a:r>
            <a:r>
              <a:rPr lang="en-US" sz="2800" dirty="0"/>
              <a:t>micro</a:t>
            </a:r>
            <a:r>
              <a:rPr lang="th-TH" sz="2800" dirty="0"/>
              <a:t> </a:t>
            </a:r>
            <a:r>
              <a:rPr lang="en-US" sz="2800" dirty="0"/>
              <a:t>lab </a:t>
            </a:r>
            <a:r>
              <a:rPr lang="th-TH" sz="2800" dirty="0"/>
              <a:t>กับ </a:t>
            </a:r>
            <a:r>
              <a:rPr lang="en-US" sz="2800" dirty="0"/>
              <a:t>HIS </a:t>
            </a:r>
            <a:r>
              <a:rPr lang="th-TH" sz="2800" dirty="0"/>
              <a:t>ของโรงพยาบาล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h-TH" sz="2800" dirty="0"/>
              <a:t>ไม่มีแพทย์เฉพาะทาง </a:t>
            </a:r>
            <a:r>
              <a:rPr lang="en-US" sz="2800" dirty="0"/>
              <a:t>infectious </a:t>
            </a:r>
            <a:r>
              <a:rPr lang="th-TH" sz="2800" dirty="0"/>
              <a:t>ในเขตสุขภาพที่ </a:t>
            </a:r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867381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0F6C8E5-1ECF-4B98-AEF8-DBDD15AD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1761" y="0"/>
            <a:ext cx="10101455" cy="117928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h-TH" sz="4400" dirty="0"/>
              <a:t>ทิศทางการขับเคลื่อน </a:t>
            </a:r>
            <a:r>
              <a:rPr lang="en-US" sz="4400" dirty="0"/>
              <a:t>RDU </a:t>
            </a:r>
            <a:r>
              <a:rPr lang="th-TH" sz="4400" dirty="0"/>
              <a:t>ปีงบ </a:t>
            </a:r>
            <a:r>
              <a:rPr lang="en-US" sz="4400" dirty="0"/>
              <a:t>2563 </a:t>
            </a:r>
            <a:endParaRPr lang="th-TH" sz="4400" dirty="0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CBBBAA3B-8813-4171-AC13-EACD27802FD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031762" y="1787920"/>
            <a:ext cx="9877859" cy="399431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400" dirty="0"/>
              <a:t>การทำงานเป็นทีมวิชาชีพ</a:t>
            </a: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Key success factor : </a:t>
            </a:r>
            <a:r>
              <a:rPr lang="th-TH" sz="2400" dirty="0"/>
              <a:t>แพทย์มาร่วมทีม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400" dirty="0"/>
              <a:t>เน้นการดำเนินงานใน 4 กลุ่มโรคหลัก (</a:t>
            </a:r>
            <a:r>
              <a:rPr lang="en-US" sz="2400" dirty="0"/>
              <a:t>FTW, URI, AD, APL))</a:t>
            </a:r>
            <a:endParaRPr lang="th-TH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400" dirty="0"/>
              <a:t>การติดตามและสะท้อนข้อมูล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Sharing &amp; </a:t>
            </a:r>
            <a:r>
              <a:rPr lang="th-TH" sz="2400" dirty="0"/>
              <a:t> </a:t>
            </a:r>
            <a:r>
              <a:rPr lang="en-US" sz="2400" dirty="0"/>
              <a:t>KM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IT Support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h-TH" sz="2400" dirty="0"/>
              <a:t>ส่งต่อข้อมูล </a:t>
            </a:r>
            <a:r>
              <a:rPr lang="en-US" sz="2400" dirty="0"/>
              <a:t>&amp; </a:t>
            </a:r>
            <a:r>
              <a:rPr lang="th-TH" sz="2400" dirty="0"/>
              <a:t>ประสานกับ </a:t>
            </a:r>
            <a:r>
              <a:rPr lang="en-US" sz="2400" dirty="0"/>
              <a:t>Service plan </a:t>
            </a:r>
            <a:r>
              <a:rPr lang="th-TH" sz="2400" dirty="0"/>
              <a:t>ที่เกี่ยวข้อง</a:t>
            </a:r>
          </a:p>
        </p:txBody>
      </p:sp>
    </p:spTree>
    <p:extLst>
      <p:ext uri="{BB962C8B-B14F-4D97-AF65-F5344CB8AC3E}">
        <p14:creationId xmlns:p14="http://schemas.microsoft.com/office/powerpoint/2010/main" val="1653466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เนื้อหา 2">
            <a:extLst>
              <a:ext uri="{FF2B5EF4-FFF2-40B4-BE49-F238E27FC236}">
                <a16:creationId xmlns:a16="http://schemas.microsoft.com/office/drawing/2014/main" xmlns="" id="{1BD15F07-FD73-45F3-B839-06F766B8438B}"/>
              </a:ext>
            </a:extLst>
          </p:cNvPr>
          <p:cNvSpPr txBox="1">
            <a:spLocks/>
          </p:cNvSpPr>
          <p:nvPr/>
        </p:nvSpPr>
        <p:spPr>
          <a:xfrm>
            <a:off x="2061328" y="1674514"/>
            <a:ext cx="9957847" cy="518348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วันที่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ก.ย.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62 	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เวลา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18.00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 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Dinner Symposium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วันที่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ก.ย.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62 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	เวลา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8.00 – 8.30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	ลงทะเบียน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8.30 – 9.00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	พิธีเปิด โดยสาธารณสุขนิเทศเขต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9.00 – 9.45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	นโยบาย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RDU-AMR 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เขต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 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ปีงบประมาณ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2563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 ผอ.รพ.หนองคาย ประธาน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RDU-AMR 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เขต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 </a:t>
            </a:r>
            <a: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th-TH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9.45 – 10.00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	รับประทานอาหารว่าง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10.00 – 12.00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นำเสนอผลการดำเนินงานหรือ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Best Practice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ของแต่ละจังหวัด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12.00 – 13.00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รับประทานอาหารกลางวัน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13.00 – 14.30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สรุปผลการดำเนินงาน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RDU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ปีงบประมาณ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2562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และแผนปี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2563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14.30 – 14.45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รับประทานอาหารว่าง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14.45 – 15.45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สรุปผลการดำเนินงาน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AMR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ปีงบประมาณ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2562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และแผนปี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2563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15.45 – 16.30 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น.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t>อภิปราย ซักถามปัญหาการดำเนินงาน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ชื่อเรื่อง 1">
            <a:extLst>
              <a:ext uri="{FF2B5EF4-FFF2-40B4-BE49-F238E27FC236}">
                <a16:creationId xmlns:a16="http://schemas.microsoft.com/office/drawing/2014/main" xmlns="" id="{885FA107-9FD1-4C9D-8202-5F1B745E0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1328" y="-1"/>
            <a:ext cx="10130672" cy="1282045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กำหนดการประชุมสรุปผลงาน </a:t>
            </a:r>
            <a:r>
              <a:rPr 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RDU-AMR </a:t>
            </a:r>
            <a: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เขต </a:t>
            </a:r>
            <a:r>
              <a:rPr 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วันศุกร์ที่ </a:t>
            </a:r>
            <a:r>
              <a:rPr 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</a:t>
            </a:r>
            <a: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กันยายน </a:t>
            </a:r>
            <a:r>
              <a:rPr 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2562 </a:t>
            </a:r>
            <a:r>
              <a:rPr lang="th-TH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ณ.โรงแรมอมันตา หนองคาย</a:t>
            </a:r>
            <a:endParaRPr lang="en-US" sz="28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662196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Words>412</Words>
  <Application>Microsoft Office PowerPoint</Application>
  <PresentationFormat>Custom</PresentationFormat>
  <Paragraphs>157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ชุดรูปแบบของ Office</vt:lpstr>
      <vt:lpstr>1_ชุดรูปแบบของ Office</vt:lpstr>
      <vt:lpstr>2_ชุดรูปแบบของ Office</vt:lpstr>
      <vt:lpstr>Service plan RDU เขตสุขภาพที่ ๘ ไตรมาส ๓ ปีงบประมาณ ๒๕๖๒  โดย…ภก.พิชิต บุตรสิงห์ หัวหน้ากลุ่มงานเภสัชกรรม รพ.หนองคาย เลขา RDU เขต ๘</vt:lpstr>
      <vt:lpstr>PowerPoint Presentation</vt:lpstr>
      <vt:lpstr>RDU เขตสุขภาพที่ 8 ไตรมาส 3 ปี 62 (ข้อมูล ณ วันที่ 2 ก.ค. 62)</vt:lpstr>
      <vt:lpstr>โรงพยาบาลในเขตสุขภาพที่ 8 ที่ผ่าน RDU ขั้นที่ 3</vt:lpstr>
      <vt:lpstr>KPI : GAP analysis RDU</vt:lpstr>
      <vt:lpstr>ผลการดำเนินงาน AMR ตรวจราชการรอบ 2 ปีงบ 2562 เขต 8</vt:lpstr>
      <vt:lpstr>GAP : การดำเนินงาน AMR</vt:lpstr>
      <vt:lpstr>ทิศทางการขับเคลื่อน RDU ปีงบ 2563 </vt:lpstr>
      <vt:lpstr>กำหนดการประชุมสรุปผลงาน RDU-AMR เขต 8 วันศุกร์ที่ 20 กันยายน 2562 ณ.โรงแรมอมันตา หนองคาย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Lenovo</dc:creator>
  <cp:lastModifiedBy>Rutchada</cp:lastModifiedBy>
  <cp:revision>71</cp:revision>
  <dcterms:created xsi:type="dcterms:W3CDTF">2019-08-01T02:58:51Z</dcterms:created>
  <dcterms:modified xsi:type="dcterms:W3CDTF">2019-08-14T03:36:58Z</dcterms:modified>
</cp:coreProperties>
</file>